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64" r:id="rId2"/>
    <p:sldId id="333" r:id="rId3"/>
    <p:sldId id="265" r:id="rId4"/>
    <p:sldId id="341" r:id="rId5"/>
    <p:sldId id="334" r:id="rId6"/>
    <p:sldId id="335" r:id="rId7"/>
    <p:sldId id="329" r:id="rId8"/>
    <p:sldId id="331" r:id="rId9"/>
    <p:sldId id="336" r:id="rId10"/>
    <p:sldId id="337" r:id="rId11"/>
    <p:sldId id="338" r:id="rId12"/>
    <p:sldId id="339" r:id="rId13"/>
    <p:sldId id="340" r:id="rId14"/>
    <p:sldId id="332" r:id="rId15"/>
    <p:sldId id="326" r:id="rId16"/>
    <p:sldId id="32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469824495563295E-2"/>
          <c:y val="2.4672093283686559E-2"/>
          <c:w val="0.88579948769076833"/>
          <c:h val="0.772972192670571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Лист1!$A$2:$A$26</c:f>
              <c:strCache>
                <c:ptCount val="25"/>
                <c:pt idx="0">
                  <c:v>ИЕН</c:v>
                </c:pt>
                <c:pt idx="1">
                  <c:v>ИМИ </c:v>
                </c:pt>
                <c:pt idx="2">
                  <c:v>МИ</c:v>
                </c:pt>
                <c:pt idx="3">
                  <c:v>ФЭИ</c:v>
                </c:pt>
                <c:pt idx="4">
                  <c:v>ФТИ</c:v>
                </c:pt>
                <c:pt idx="5">
                  <c:v>ПИ</c:v>
                </c:pt>
                <c:pt idx="6">
                  <c:v>АДФ</c:v>
                </c:pt>
                <c:pt idx="7">
                  <c:v>ИЗФиР</c:v>
                </c:pt>
                <c:pt idx="8">
                  <c:v>ИЯКН</c:v>
                </c:pt>
                <c:pt idx="9">
                  <c:v>НТИ</c:v>
                </c:pt>
                <c:pt idx="10">
                  <c:v>ГИ</c:v>
                </c:pt>
                <c:pt idx="11">
                  <c:v>ГРФ</c:v>
                </c:pt>
                <c:pt idx="12">
                  <c:v>Кафедра СВ</c:v>
                </c:pt>
                <c:pt idx="13">
                  <c:v>ФЛФ</c:v>
                </c:pt>
                <c:pt idx="14">
                  <c:v>ИТИ</c:v>
                </c:pt>
                <c:pt idx="15">
                  <c:v>МПТИ</c:v>
                </c:pt>
                <c:pt idx="16">
                  <c:v>ИПс</c:v>
                </c:pt>
                <c:pt idx="17">
                  <c:v>ИФ </c:v>
                </c:pt>
                <c:pt idx="18">
                  <c:v>ЧФ</c:v>
                </c:pt>
                <c:pt idx="19">
                  <c:v>ИФКИС</c:v>
                </c:pt>
                <c:pt idx="20">
                  <c:v>ЮФ</c:v>
                </c:pt>
                <c:pt idx="21">
                  <c:v>ИНПО</c:v>
                </c:pt>
                <c:pt idx="22">
                  <c:v>Кафедра филос.</c:v>
                </c:pt>
                <c:pt idx="23">
                  <c:v>Кафедра ЮНЕСКО</c:v>
                </c:pt>
                <c:pt idx="24">
                  <c:v>ФДОП</c:v>
                </c:pt>
              </c:strCache>
            </c:strRef>
          </c:cat>
          <c:val>
            <c:numRef>
              <c:f>Лист1!$B$2:$B$26</c:f>
              <c:numCache>
                <c:formatCode>#,##0.0</c:formatCode>
                <c:ptCount val="25"/>
                <c:pt idx="0">
                  <c:v>75869.3</c:v>
                </c:pt>
                <c:pt idx="1">
                  <c:v>42911.6</c:v>
                </c:pt>
                <c:pt idx="2">
                  <c:v>30479.4</c:v>
                </c:pt>
                <c:pt idx="3">
                  <c:v>20009.2</c:v>
                </c:pt>
                <c:pt idx="4">
                  <c:v>14247.9</c:v>
                </c:pt>
                <c:pt idx="5">
                  <c:v>12757.2</c:v>
                </c:pt>
                <c:pt idx="6">
                  <c:v>10087.9</c:v>
                </c:pt>
                <c:pt idx="7">
                  <c:v>6950.2</c:v>
                </c:pt>
                <c:pt idx="8">
                  <c:v>5792.5</c:v>
                </c:pt>
                <c:pt idx="9">
                  <c:v>3620</c:v>
                </c:pt>
                <c:pt idx="10">
                  <c:v>3341.6</c:v>
                </c:pt>
                <c:pt idx="11">
                  <c:v>3291.1</c:v>
                </c:pt>
                <c:pt idx="12">
                  <c:v>3278.8</c:v>
                </c:pt>
                <c:pt idx="13">
                  <c:v>3199.4</c:v>
                </c:pt>
                <c:pt idx="14">
                  <c:v>2629.6</c:v>
                </c:pt>
                <c:pt idx="15">
                  <c:v>2103.6</c:v>
                </c:pt>
                <c:pt idx="16">
                  <c:v>1256.5999999999999</c:v>
                </c:pt>
                <c:pt idx="17">
                  <c:v>1195.2</c:v>
                </c:pt>
                <c:pt idx="18">
                  <c:v>921.2</c:v>
                </c:pt>
                <c:pt idx="19">
                  <c:v>693.7</c:v>
                </c:pt>
                <c:pt idx="20">
                  <c:v>463.2</c:v>
                </c:pt>
                <c:pt idx="21">
                  <c:v>87.7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31-4794-8A96-0AC30421D1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Лист1!$A$2:$A$26</c:f>
              <c:strCache>
                <c:ptCount val="25"/>
                <c:pt idx="0">
                  <c:v>ИЕН</c:v>
                </c:pt>
                <c:pt idx="1">
                  <c:v>ИМИ </c:v>
                </c:pt>
                <c:pt idx="2">
                  <c:v>МИ</c:v>
                </c:pt>
                <c:pt idx="3">
                  <c:v>ФЭИ</c:v>
                </c:pt>
                <c:pt idx="4">
                  <c:v>ФТИ</c:v>
                </c:pt>
                <c:pt idx="5">
                  <c:v>ПИ</c:v>
                </c:pt>
                <c:pt idx="6">
                  <c:v>АДФ</c:v>
                </c:pt>
                <c:pt idx="7">
                  <c:v>ИЗФиР</c:v>
                </c:pt>
                <c:pt idx="8">
                  <c:v>ИЯКН</c:v>
                </c:pt>
                <c:pt idx="9">
                  <c:v>НТИ</c:v>
                </c:pt>
                <c:pt idx="10">
                  <c:v>ГИ</c:v>
                </c:pt>
                <c:pt idx="11">
                  <c:v>ГРФ</c:v>
                </c:pt>
                <c:pt idx="12">
                  <c:v>Кафедра СВ</c:v>
                </c:pt>
                <c:pt idx="13">
                  <c:v>ФЛФ</c:v>
                </c:pt>
                <c:pt idx="14">
                  <c:v>ИТИ</c:v>
                </c:pt>
                <c:pt idx="15">
                  <c:v>МПТИ</c:v>
                </c:pt>
                <c:pt idx="16">
                  <c:v>ИПс</c:v>
                </c:pt>
                <c:pt idx="17">
                  <c:v>ИФ </c:v>
                </c:pt>
                <c:pt idx="18">
                  <c:v>ЧФ</c:v>
                </c:pt>
                <c:pt idx="19">
                  <c:v>ИФКИС</c:v>
                </c:pt>
                <c:pt idx="20">
                  <c:v>ЮФ</c:v>
                </c:pt>
                <c:pt idx="21">
                  <c:v>ИНПО</c:v>
                </c:pt>
                <c:pt idx="22">
                  <c:v>Кафедра филос.</c:v>
                </c:pt>
                <c:pt idx="23">
                  <c:v>Кафедра ЮНЕСКО</c:v>
                </c:pt>
                <c:pt idx="24">
                  <c:v>ФДОП</c:v>
                </c:pt>
              </c:strCache>
            </c:strRef>
          </c:cat>
          <c:val>
            <c:numRef>
              <c:f>Лист1!$C$2:$C$26</c:f>
              <c:numCache>
                <c:formatCode>#,##0.0</c:formatCode>
                <c:ptCount val="25"/>
                <c:pt idx="0">
                  <c:v>90365.1</c:v>
                </c:pt>
                <c:pt idx="1">
                  <c:v>49292.4</c:v>
                </c:pt>
                <c:pt idx="2">
                  <c:v>32089.3</c:v>
                </c:pt>
                <c:pt idx="3">
                  <c:v>2098</c:v>
                </c:pt>
                <c:pt idx="4">
                  <c:v>27324.799999999996</c:v>
                </c:pt>
                <c:pt idx="5">
                  <c:v>9231.2999999999902</c:v>
                </c:pt>
                <c:pt idx="6">
                  <c:v>9049.2000000000007</c:v>
                </c:pt>
                <c:pt idx="7">
                  <c:v>1110</c:v>
                </c:pt>
                <c:pt idx="8">
                  <c:v>8207.7999999999902</c:v>
                </c:pt>
                <c:pt idx="9">
                  <c:v>2877.8</c:v>
                </c:pt>
                <c:pt idx="10">
                  <c:v>2688.5</c:v>
                </c:pt>
                <c:pt idx="11">
                  <c:v>4968.6000000000004</c:v>
                </c:pt>
                <c:pt idx="12">
                  <c:v>384</c:v>
                </c:pt>
                <c:pt idx="13">
                  <c:v>5109.2</c:v>
                </c:pt>
                <c:pt idx="14">
                  <c:v>7035.6</c:v>
                </c:pt>
                <c:pt idx="15">
                  <c:v>5542.6</c:v>
                </c:pt>
                <c:pt idx="16">
                  <c:v>1461.4</c:v>
                </c:pt>
                <c:pt idx="17">
                  <c:v>1300</c:v>
                </c:pt>
                <c:pt idx="18">
                  <c:v>1351.9</c:v>
                </c:pt>
                <c:pt idx="19">
                  <c:v>2068.4</c:v>
                </c:pt>
                <c:pt idx="20">
                  <c:v>2343.3000000000002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5A-40B9-B247-797C5EAE4367}"/>
            </c:ext>
          </c:extLst>
        </c:ser>
        <c:axId val="79717504"/>
        <c:axId val="79719040"/>
      </c:barChart>
      <c:catAx>
        <c:axId val="797175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9719040"/>
        <c:crosses val="autoZero"/>
        <c:auto val="1"/>
        <c:lblAlgn val="ctr"/>
        <c:lblOffset val="100"/>
      </c:catAx>
      <c:valAx>
        <c:axId val="7971904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971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341678931439275"/>
          <c:y val="3.8325016097875052E-2"/>
          <c:w val="8.6496719160104985E-2"/>
          <c:h val="0.1143145218174429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9605A-2C10-4E1A-871A-2D9218978570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67887-92E4-4506-AD4D-9BE800922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13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40428-820A-4D25-9737-BE7C4478B96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24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975F-274D-4DFE-8F85-5CE663B137E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975F-274D-4DFE-8F85-5CE663B137E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40428-820A-4D25-9737-BE7C4478B96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24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AFEB20-12F4-4345-8559-F840B161EAB1}" type="datetimeFigureOut">
              <a:rPr lang="ru-RU" smtClean="0"/>
              <a:pPr/>
              <a:t>08.09.2019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0319B7-7C4D-4067-A089-6EDF11C63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5984430" y="90101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5984431" y="90101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487995" y="1471200"/>
            <a:ext cx="9144000" cy="120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ОТЧЕТ О НАУЧНО-ИССЛЕДОВАТЕЛЬСКОЙ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РАБОТЕ ИНСТИТУТА ЗАРУБЕЖНОЙ ФИЛОЛОГИИ И РЕГИОНОВЕДЕНИЯ СВФУ 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>
            <a:off x="1775521" y="2708920"/>
            <a:ext cx="8639175" cy="1588"/>
          </a:xfrm>
          <a:prstGeom prst="line">
            <a:avLst/>
          </a:prstGeom>
          <a:noFill/>
          <a:ln w="25560">
            <a:solidFill>
              <a:srgbClr val="0070A8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2" name="Picture 2" descr="http://s-vfu.ru/upload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7928" y="548681"/>
            <a:ext cx="1224136" cy="966423"/>
          </a:xfrm>
          <a:prstGeom prst="rect">
            <a:avLst/>
          </a:prstGeom>
          <a:noFill/>
        </p:spPr>
      </p:pic>
      <p:pic>
        <p:nvPicPr>
          <p:cNvPr id="4098" name="Picture 2" descr="https://www.s-vfu.ru/upload/iblock/6ec/6ece7cb2d2698269d2a62ad8169dd33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95" y="2885784"/>
            <a:ext cx="3779999" cy="378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7857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7134501"/>
              </p:ext>
            </p:extLst>
          </p:nvPr>
        </p:nvGraphicFramePr>
        <p:xfrm>
          <a:off x="143339" y="0"/>
          <a:ext cx="11905323" cy="6846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1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0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5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378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015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305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6390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РЕЙТИНГ ПО КОЛИЧЕСТВУ СТАТЕЙ В ЖУРНАЛАХ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Q1-Q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WEB OF SCIENCE,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SCOPUS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02" marR="564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Подразделение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  ППС  ( чел.)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численность, </a:t>
                      </a:r>
                      <a:r>
                        <a:rPr lang="ru-RU" sz="1200" dirty="0" smtClean="0">
                          <a:effectLst/>
                        </a:rPr>
                        <a:t>приведенная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 на 1 НПР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 в журналах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них в журналах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Q1-Q2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ИЕН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>
                    <a:solidFill>
                      <a:srgbClr val="477B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0,94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95,69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163,1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ФЭИ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56,21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1,30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ИЗФиР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111,55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0,15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65,65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0,39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0,35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0,35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ФЛФ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56,45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0,17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4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ГРФ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ИФ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0,03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ИЯКН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ИФКиС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70,8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7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40,25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8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НТИ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ИП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АДФ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30,8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6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КФ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0,37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ЮФ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МПТИ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89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ЧФ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ИНПО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0,75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5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ЮНЕСКО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203" marR="75203" marT="0" marB="0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23446BE3-F068-458A-B56F-CFB9027B3884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25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381" y="0"/>
            <a:ext cx="11188408" cy="42860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Топ -10 журналов </a:t>
            </a:r>
            <a:r>
              <a:rPr lang="en-US" sz="1600" b="1" dirty="0" err="1" smtClean="0">
                <a:solidFill>
                  <a:srgbClr val="0070C0"/>
                </a:solidFill>
              </a:rPr>
              <a:t>WoS</a:t>
            </a:r>
            <a:r>
              <a:rPr lang="en-US" sz="1600" b="1" dirty="0" smtClean="0">
                <a:solidFill>
                  <a:srgbClr val="0070C0"/>
                </a:solidFill>
              </a:rPr>
              <a:t>, Scopus</a:t>
            </a:r>
            <a:r>
              <a:rPr lang="ru-RU" sz="1600" b="1" dirty="0" smtClean="0">
                <a:solidFill>
                  <a:srgbClr val="0070C0"/>
                </a:solidFill>
              </a:rPr>
              <a:t>, в которых опубликованы статьи сотрудников СВФУ в 2018 г.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211" y="500042"/>
            <a:ext cx="5386917" cy="3175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400" b="0" dirty="0" smtClean="0">
                <a:solidFill>
                  <a:srgbClr val="0070C0"/>
                </a:solidFill>
              </a:rPr>
              <a:t>Топ-10 журналов </a:t>
            </a:r>
            <a:r>
              <a:rPr lang="en-US" sz="1400" b="0" dirty="0" smtClean="0">
                <a:solidFill>
                  <a:srgbClr val="0070C0"/>
                </a:solidFill>
              </a:rPr>
              <a:t>Scopus</a:t>
            </a:r>
            <a:endParaRPr lang="ru-RU" sz="1400" b="0" dirty="0">
              <a:solidFill>
                <a:srgbClr val="0070C0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half" idx="3"/>
          </p:nvPr>
        </p:nvSpPr>
        <p:spPr>
          <a:xfrm>
            <a:off x="6477003" y="500042"/>
            <a:ext cx="5386917" cy="3175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400" b="0" dirty="0" smtClean="0">
                <a:solidFill>
                  <a:srgbClr val="0070C0"/>
                </a:solidFill>
              </a:rPr>
              <a:t>Топ-10 журналов </a:t>
            </a:r>
            <a:r>
              <a:rPr lang="en-US" sz="1400" b="0" dirty="0" err="1" smtClean="0">
                <a:solidFill>
                  <a:srgbClr val="0070C0"/>
                </a:solidFill>
              </a:rPr>
              <a:t>WoS</a:t>
            </a:r>
            <a:endParaRPr lang="ru-RU" sz="1400" b="0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76211" y="857233"/>
          <a:ext cx="5386916" cy="486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35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97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Журнал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публикаций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Квартиль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Espacios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Q4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Teoriya</a:t>
                      </a:r>
                      <a:r>
                        <a:rPr lang="en-US" sz="1200" dirty="0" smtClean="0"/>
                        <a:t> I </a:t>
                      </a:r>
                      <a:r>
                        <a:rPr lang="en-US" sz="1200" dirty="0" err="1" smtClean="0"/>
                        <a:t>Praktika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Fizicheskoy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Kultury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Q3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Computational And Applied Mathematics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Q2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Siberian Federal University Humanities And Social Sciences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Structural Chemistry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Q3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Ekologiya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Cheloveka</a:t>
                      </a:r>
                      <a:r>
                        <a:rPr lang="en-US" sz="1200" dirty="0" smtClean="0"/>
                        <a:t> Human Ecology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Q3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International Journal Of Civil Engineering And Technology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Q3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Perspektivy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Nauki</a:t>
                      </a:r>
                      <a:r>
                        <a:rPr lang="en-US" sz="1200" dirty="0" smtClean="0"/>
                        <a:t> I </a:t>
                      </a:r>
                      <a:r>
                        <a:rPr lang="en-US" sz="1200" dirty="0" err="1" smtClean="0"/>
                        <a:t>Obrazovania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Gornyi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Zhurnal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Q3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Computational Physics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Q1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2" name="Содержимое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984060423"/>
              </p:ext>
            </p:extLst>
          </p:nvPr>
        </p:nvGraphicFramePr>
        <p:xfrm>
          <a:off x="6477003" y="857232"/>
          <a:ext cx="5386916" cy="557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35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48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Журнал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публикаций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Квартиль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YAKUT MEDICAL JOURNAL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71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TARIH KULTUR VE SANAT ARASTIRMALARI DERGISI JOURNAL OF HISTORY CULTURE AND ART RESEARCH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INTERNATIONAL JOURNAL OF BIOMEDICINE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STRUCTURAL CHEMISTRY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Q4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0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OF COMPUTATIONAL AND APPLIED MATHEMATICS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Q1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73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MODERN JOURNAL OF LANGUAGE TEACHING METHODS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0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CHEMISTRY OF NATURAL COMPOUNDS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Q4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3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INTERNATIONAL JOURNAL OF ENVIRONMENTAL RESEARCH AND PUBLIC HEALTH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Q2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09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SCIENTIFIC REPORTS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Q1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0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SIBERIAN ELECTRONIC MATHEMATICAL REPORTS 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7200" y="6489428"/>
            <a:ext cx="2844800" cy="365125"/>
          </a:xfrm>
        </p:spPr>
        <p:txBody>
          <a:bodyPr/>
          <a:lstStyle/>
          <a:p>
            <a:fld id="{23446BE3-F068-458A-B56F-CFB9027B3884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66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21602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ВЫПОЛНЕНИЕ ПЛАНА ПУБЛИКАЦИЙ В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WEB OF SCIENCE, SCOPUS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201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Г.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655265621"/>
              </p:ext>
            </p:extLst>
          </p:nvPr>
        </p:nvGraphicFramePr>
        <p:xfrm>
          <a:off x="239349" y="251635"/>
          <a:ext cx="11809313" cy="6584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37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72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2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79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379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254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6657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Подразделение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Численность НПР( чел.)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численность, приведенная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Всего публикаций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effectLst/>
                        </a:rPr>
                        <a:t>WoS</a:t>
                      </a:r>
                      <a:r>
                        <a:rPr lang="ru-RU" sz="1200" kern="1200" dirty="0">
                          <a:effectLst/>
                        </a:rPr>
                        <a:t>/</a:t>
                      </a:r>
                      <a:r>
                        <a:rPr lang="en-US" sz="1200" kern="1200" dirty="0">
                          <a:effectLst/>
                        </a:rPr>
                        <a:t>Scopus</a:t>
                      </a:r>
                      <a:r>
                        <a:rPr lang="ru-RU" sz="1200" kern="1200" dirty="0">
                          <a:effectLst/>
                        </a:rPr>
                        <a:t> на 1 НПР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План </a:t>
                      </a:r>
                      <a:r>
                        <a:rPr lang="en-US" sz="1200" kern="1200" dirty="0" err="1" smtClean="0">
                          <a:effectLst/>
                        </a:rPr>
                        <a:t>WoS</a:t>
                      </a:r>
                      <a:r>
                        <a:rPr lang="ru-RU" sz="1200" kern="1200" dirty="0" smtClean="0">
                          <a:effectLst/>
                        </a:rPr>
                        <a:t>/</a:t>
                      </a:r>
                      <a:r>
                        <a:rPr lang="en-US" sz="1200" kern="1200" dirty="0" smtClean="0">
                          <a:effectLst/>
                        </a:rPr>
                        <a:t>Scopus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Факт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 </a:t>
                      </a:r>
                      <a:r>
                        <a:rPr lang="en-US" sz="1200" kern="1200" dirty="0" err="1">
                          <a:effectLst/>
                        </a:rPr>
                        <a:t>WoS</a:t>
                      </a:r>
                      <a:r>
                        <a:rPr lang="ru-RU" sz="1200" kern="1200" dirty="0">
                          <a:effectLst/>
                        </a:rPr>
                        <a:t>/</a:t>
                      </a:r>
                      <a:r>
                        <a:rPr lang="en-US" sz="1200" kern="1200" dirty="0">
                          <a:effectLst/>
                        </a:rPr>
                        <a:t>Scopus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241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163,1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375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0,73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120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ФТИ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86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229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1,30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85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ИЕН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82,4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355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0,94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ИЯКН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62,8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237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0,46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НИИМ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8,25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2,78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НИИ Олонхо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29" marR="27629" marT="2266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10,25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1,17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ИНПО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0,75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НИИПЭС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29" marR="27629" marT="2266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16,5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0,72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ИМИ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95,69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121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0,39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152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64,4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261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0,35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152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ИТИ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65,65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0,35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ФЭИ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56,21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0,33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ИФКиС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70,8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160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effectLst/>
                        </a:rPr>
                        <a:t>ИЗФиР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111,55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191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0,43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ГИ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53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40,25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88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0,27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ФЛФ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56,45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НИИРЭС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29" marR="27629" marT="22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7,3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1,36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МПТИ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40,9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0,22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ГРФ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32,2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0,21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АДФ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0,19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98890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КФ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13,4</a:t>
                      </a:r>
                      <a:r>
                        <a:rPr lang="ru-RU" sz="1200" kern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44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0,37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2172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ИП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0,18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9486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ИФ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28,9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</a:t>
                      </a:r>
                      <a:r>
                        <a:rPr lang="ru-RU" sz="1200" kern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ЮФ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49721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КС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2,7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53568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ЮНЕСКО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4683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ЧФ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13,3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0,22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НИИК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29" marR="27629" marT="22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210319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Всего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1427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1089,75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3027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 </a:t>
                      </a:r>
                      <a:r>
                        <a:rPr lang="ru-RU" sz="1200" kern="1200" dirty="0" smtClean="0">
                          <a:effectLst/>
                        </a:rPr>
                        <a:t>17,64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542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520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32" marR="35832" marT="4857" marB="0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08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1280" cy="4046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ЖУРНАЛЫ ФЕДЕРАЛЬНЫХ УНИВЕРСИТЕТОВ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14476" y="6453337"/>
            <a:ext cx="2844800" cy="365125"/>
          </a:xfrm>
        </p:spPr>
        <p:txBody>
          <a:bodyPr/>
          <a:lstStyle/>
          <a:p>
            <a:fld id="{23446BE3-F068-458A-B56F-CFB9027B3884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216545"/>
              </p:ext>
            </p:extLst>
          </p:nvPr>
        </p:nvGraphicFramePr>
        <p:xfrm>
          <a:off x="239347" y="548680"/>
          <a:ext cx="11713305" cy="594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8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1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69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37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37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4015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Университет</a:t>
                      </a:r>
                      <a:endParaRPr lang="ru-RU" sz="16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WoS</a:t>
                      </a:r>
                      <a:endParaRPr lang="ru-RU" sz="16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Scopus</a:t>
                      </a:r>
                      <a:endParaRPr lang="ru-RU" sz="16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РИНЦ</a:t>
                      </a:r>
                      <a:endParaRPr lang="ru-RU" sz="16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ВАК</a:t>
                      </a:r>
                      <a:endParaRPr lang="ru-RU" sz="16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9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Северо-Восточный</a:t>
                      </a:r>
                      <a:r>
                        <a:rPr lang="ru-RU" sz="1600" baseline="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9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12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8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Уральский</a:t>
                      </a:r>
                      <a:r>
                        <a:rPr lang="ru-RU" sz="1600" baseline="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9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Южный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12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21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60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Сибирский</a:t>
                      </a:r>
                      <a:r>
                        <a:rPr lang="ru-RU" sz="1600" baseline="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4508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Северо-Кавказский</a:t>
                      </a:r>
                      <a:r>
                        <a:rPr lang="ru-RU" sz="160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16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Северный (Арктический)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7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28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Крымский</a:t>
                      </a:r>
                      <a:r>
                        <a:rPr lang="ru-RU" sz="1600" baseline="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29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31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069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Казанский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15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045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Дальневосточный</a:t>
                      </a:r>
                      <a:r>
                        <a:rPr lang="ru-RU" sz="1600" baseline="0" dirty="0" smtClean="0"/>
                        <a:t>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7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8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56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Балтийский федеральный университет</a:t>
                      </a:r>
                      <a:endParaRPr lang="ru-RU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11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12</a:t>
                      </a:r>
                      <a:endParaRPr lang="ru-RU" sz="1600" b="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79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1224" y="-24"/>
            <a:ext cx="7629524" cy="785818"/>
          </a:xfrm>
        </p:spPr>
        <p:txBody>
          <a:bodyPr anchor="ctr"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План финансирования НИР на 2019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933273"/>
              </p:ext>
            </p:extLst>
          </p:nvPr>
        </p:nvGraphicFramePr>
        <p:xfrm>
          <a:off x="1040525" y="1040524"/>
          <a:ext cx="8263404" cy="442583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20899"/>
                <a:gridCol w="1088645"/>
                <a:gridCol w="2448911"/>
                <a:gridCol w="1704949"/>
              </a:tblGrid>
              <a:tr h="6295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КАФЕДРЫ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="1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штатов</a:t>
                      </a:r>
                      <a:endParaRPr lang="ru-RU" sz="1200" b="1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привлечения финансирования по корректирующему коэффициенту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80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английской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18.50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1 480 000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РФФИ,  МО РС(Я)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9.50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760 000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РФФИ, </a:t>
                      </a:r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European Research Council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083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немецкой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РФФИ, АНФ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DAAD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2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французской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6.50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+0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,8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доц-ис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600 000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+800000, РФФИ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11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восточных языков и страноведения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14.75   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пр-ис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1 260 000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+975000, РФФИ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Кафедра международных исследований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320 000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РФФИ, грант Президента РФ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ТиЕС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35.30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2 824 000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РФФИ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ГС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31,20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доц.-ис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496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+80 000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+5000 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евро, РФФИ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ВСЕГО: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127,75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27 810 000,0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2434" y="6421435"/>
            <a:ext cx="61947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*средства, поступившие на счет СВФУ</a:t>
            </a:r>
          </a:p>
        </p:txBody>
      </p:sp>
    </p:spTree>
    <p:extLst>
      <p:ext uri="{BB962C8B-B14F-4D97-AF65-F5344CB8AC3E}">
        <p14:creationId xmlns="" xmlns:p14="http://schemas.microsoft.com/office/powerpoint/2010/main" val="1758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6973" y="81663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Добиться  планового количества публикаций статей в изданиях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баз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-42 статьи;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Начать публикации в журналах с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и зарегистрировать 13 БД и РИД;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Активизировать участие ППС в международных и российских конкурсах НТП 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грантов для привлечение финансирования (минимум 80 000 рублей на 1 ППС). Привлекать студентов в финансируемых НИР;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Повысить международное научное сотрудничество (организация совместных научных мероприятий, совместные научные публикации);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контроль над выполнением эффективных контрактов ППС;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контроль над выполнением индивидуальных планов аспирантами и повышением показателей защиты аспирантов в срок. Заслушать отчеты аспирантов и научных руководителей на Ученом Совете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ИЗФиР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923" y="294290"/>
            <a:ext cx="10972800" cy="33265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2018 год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7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1600200"/>
            <a:ext cx="9351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  <a:cs typeface="Estrangelo Edessa" pitchFamily="66" charset="0"/>
              </a:rPr>
              <a:t>Спасибо за внимание! 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74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6973" y="107952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Защита 2 диссертаций на соискание ученой степени кандидата наук 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Кысылбайкова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кфн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ст. преп. КАФ, Малышева А.Д.,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ст.преп.КИЯ по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ТиЕС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Защита диссертации на соискание ученой степени доктора педагогических наук 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Парникова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Г.М., доцент КИЯ по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ТиЕС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3 грантов РФФИ (1 международный с ФДНЧ, рук. Борисова И.З., 1 грант на организацию конференции, рук. Заморщикова Л.С., 1 региональный,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рук.Парникова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Г.М. );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Публикация 4 научных монографий.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82487" y="591470"/>
            <a:ext cx="10972800" cy="33265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достижения в 2018 году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7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549" y="260649"/>
            <a:ext cx="84558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Корректирующие коэффициенты, вводимые для минимизации финансовых последствий отмены индивидуально установленных соотношений преподавателей и студентов для образовательных организаций, имеющих право самостоятельно устанавливать образовательные стандарты реализации профессиональных образовательных программ высшего образования </a:t>
            </a:r>
            <a:r>
              <a:rPr lang="ru-RU" sz="1400" b="1" dirty="0"/>
              <a:t>на 2016 год </a:t>
            </a:r>
          </a:p>
          <a:p>
            <a:pPr algn="ctr"/>
            <a:r>
              <a:rPr lang="ru-RU" sz="1400" b="1" dirty="0"/>
              <a:t>(Приложение 10 от 06.08.2015 г. №АП-63/18вн)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8446561"/>
              </p:ext>
            </p:extLst>
          </p:nvPr>
        </p:nvGraphicFramePr>
        <p:xfrm>
          <a:off x="1775519" y="2177051"/>
          <a:ext cx="8064897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/>
                <a:gridCol w="1656184"/>
                <a:gridCol w="1872209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коэффициент</a:t>
                      </a:r>
                      <a:r>
                        <a:rPr lang="ru-RU" sz="1400" baseline="0" dirty="0" smtClean="0"/>
                        <a:t>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Диапазон параметра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Значение коэффициента</a:t>
                      </a:r>
                      <a:endParaRPr lang="ru-RU" sz="1400" dirty="0"/>
                    </a:p>
                  </a:txBody>
                  <a:tcPr/>
                </a:tc>
              </a:tr>
              <a:tr h="156881">
                <a:tc rowSpan="3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 потенциал образовательной организации, выраженный в объеме доходов от научных исследований и разработок в расчете на 1 НПР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  <a:tr h="156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 80 до 500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</a:tr>
              <a:tr h="156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Более 500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1,35</a:t>
                      </a:r>
                      <a:endParaRPr lang="ru-RU" sz="1400" dirty="0"/>
                    </a:p>
                  </a:txBody>
                  <a:tcPr/>
                </a:tc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Публикационная активность</a:t>
                      </a:r>
                      <a:r>
                        <a:rPr lang="ru-RU" sz="1400" baseline="0" dirty="0" smtClean="0"/>
                        <a:t> НПР образовательной организации, единиц публикаций в изданиях, индексируемых в реферативно-библиографических базах научного цитирования </a:t>
                      </a:r>
                      <a:r>
                        <a:rPr lang="en-US" sz="1400" baseline="0" dirty="0" smtClean="0"/>
                        <a:t>Web of Science </a:t>
                      </a:r>
                      <a:r>
                        <a:rPr lang="ru-RU" sz="1400" baseline="0" dirty="0" smtClean="0"/>
                        <a:t>и </a:t>
                      </a:r>
                      <a:r>
                        <a:rPr lang="en-US" sz="1400" baseline="0" dirty="0" smtClean="0"/>
                        <a:t>Scopus</a:t>
                      </a:r>
                      <a:r>
                        <a:rPr lang="ru-RU" sz="1400" baseline="0" dirty="0" smtClean="0"/>
                        <a:t>, в расчете на 100 НПР, за год, предшествующей дате определения значений корректирующих коэффициентов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</a:t>
                      </a:r>
                      <a:r>
                        <a:rPr lang="ru-RU" sz="1400" baseline="0" dirty="0" smtClean="0"/>
                        <a:t> 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 40 до 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Более 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1,35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7568" y="116633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1848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1015" y="436022"/>
            <a:ext cx="519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РЕЙТИНГ  УЧЕБНЫХ ПОДРАЗДЕЛЕНИЙ  за 2018 год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4245755"/>
              </p:ext>
            </p:extLst>
          </p:nvPr>
        </p:nvGraphicFramePr>
        <p:xfrm>
          <a:off x="415363" y="1520220"/>
          <a:ext cx="11617287" cy="27413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23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449701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536252"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подразделений СВФУ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11559" marR="11559" marT="86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367"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по научно-исследовательской деятельности за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2018 г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11559" marR="11559" marT="86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ИЕН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ИФКиС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МПТИ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НТИ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ИЗФиР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ИП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ФЭИ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ИЯиКН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ЧФ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за 2018 г.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за 2017 г.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за 2016 г.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559" marR="11559" marT="8669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3446BE3-F068-458A-B56F-CFB9027B388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33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03445" y="-27384"/>
            <a:ext cx="10040840" cy="4554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  <a:t>Объем финансирования НИР </a:t>
            </a:r>
            <a:r>
              <a:rPr lang="ru-RU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подразделениям СВФУ </a:t>
            </a:r>
            <a:r>
              <a:rPr 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  <a:t>за </a:t>
            </a:r>
            <a:r>
              <a:rPr lang="ru-RU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2017-2018 </a:t>
            </a:r>
            <a:r>
              <a:rPr 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  <a:t>гг.</a:t>
            </a:r>
            <a:br>
              <a:rPr lang="ru-RU" sz="1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ru-RU" sz="1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6221820"/>
              </p:ext>
            </p:extLst>
          </p:nvPr>
        </p:nvGraphicFramePr>
        <p:xfrm>
          <a:off x="386027" y="222376"/>
          <a:ext cx="11475678" cy="6545043"/>
        </p:xfrm>
        <a:graphic>
          <a:graphicData uri="http://schemas.openxmlformats.org/drawingml/2006/table">
            <a:tbl>
              <a:tblPr/>
              <a:tblGrid>
                <a:gridCol w="705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6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42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14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057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8315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58653">
                  <a:extLst>
                    <a:ext uri="{9D8B030D-6E8A-4147-A177-3AD203B41FA5}">
                      <a16:colId xmlns="" xmlns:a16="http://schemas.microsoft.com/office/drawing/2014/main" val="1553871781"/>
                    </a:ext>
                  </a:extLst>
                </a:gridCol>
              </a:tblGrid>
              <a:tr h="351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Учебные подразделения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Объем </a:t>
                      </a:r>
                      <a:r>
                        <a:rPr lang="ru-RU" sz="1100" b="1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фин-ия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НИР </a:t>
                      </a:r>
                      <a:endParaRPr lang="ru-RU" sz="1100" b="1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на 2017 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г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., 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/>
                        </a:rPr>
                        <a:t>тыс. руб.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Учебные подразделения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Объем </a:t>
                      </a:r>
                      <a:r>
                        <a:rPr lang="ru-RU" sz="1100" b="1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фин-ия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НИР на 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2018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г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., тыс. руб.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53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г.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2018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г.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ИЕН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75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869,3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ИЕН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90 365,1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ИМИ 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911,6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ИМИ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49 292,4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МИ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30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479,4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32 089,3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ФЭИ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009,2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ФТИ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27 324,8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ФТИ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247,9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ПИ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9 231,3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ПИ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757,2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АДФ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9 049,2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АДФ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087,9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ИЯКН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8 207,8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ИЗФиР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950,2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ИТИ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7 035,6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ИЯКН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792,5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МПТИ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5 542,6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НТИ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620,0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ФЛФ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5 109,2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ГИ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341,6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ГРФ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4 968,6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ГРФ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291,2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НТИ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2 877,8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Кафедра СВ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278,8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ГИ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2 688,5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ФЛФ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199,4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ЮФ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2 343,3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ИТИ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629,6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ФЭИ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2 098,0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МПТИ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103,6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ИФКИС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2 068,4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ИПс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256,6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 err="1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ИПс</a:t>
                      </a:r>
                      <a:endParaRPr lang="ru-RU" sz="15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1 461,4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ИФ 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195,2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ЧФ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1 351,9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ЧФ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921,2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ИФ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1 300,0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ИФКИС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693,7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ИЗФиР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1 110,0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ЮФ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463,2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Кафедра СВ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384,0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ИНПО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87,7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Кафедра </a:t>
                      </a:r>
                      <a:r>
                        <a:rPr lang="ru-RU" sz="15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фил-и</a:t>
                      </a:r>
                      <a:endParaRPr lang="ru-RU" sz="15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Кафедра </a:t>
                      </a: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фил-и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 smtClean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Каф. ЮНЕСКО</a:t>
                      </a:r>
                      <a:endParaRPr lang="ru-RU" sz="1500" b="0" i="0" u="none" strike="noStrike" kern="1200" dirty="0">
                        <a:solidFill>
                          <a:srgbClr val="00206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Каф.ЮНЕСКО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ИНПО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38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ФДОП</a:t>
                      </a: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27" marR="8927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927" marR="8927" marT="6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ФДОП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6916" y="6453337"/>
            <a:ext cx="2844800" cy="365125"/>
          </a:xfrm>
        </p:spPr>
        <p:txBody>
          <a:bodyPr/>
          <a:lstStyle/>
          <a:p>
            <a:fld id="{23446BE3-F068-458A-B56F-CFB9027B3884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18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17" y="71415"/>
            <a:ext cx="9620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solidFill>
                  <a:srgbClr val="002060"/>
                </a:solidFill>
                <a:latin typeface="+mj-lt"/>
                <a:ea typeface="+mj-ea"/>
                <a:cs typeface="Arial" panose="020B0604020202020204" pitchFamily="34" charset="0"/>
              </a:rPr>
              <a:t>Объем финансирования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  <a:ea typeface="+mj-ea"/>
                <a:cs typeface="Arial" panose="020B0604020202020204" pitchFamily="34" charset="0"/>
              </a:rPr>
              <a:t>подразделений </a:t>
            </a:r>
            <a:r>
              <a:rPr lang="ru-RU" sz="1400" b="1" dirty="0">
                <a:solidFill>
                  <a:srgbClr val="002060"/>
                </a:solidFill>
                <a:latin typeface="+mj-lt"/>
                <a:ea typeface="+mj-ea"/>
                <a:cs typeface="Arial" panose="020B0604020202020204" pitchFamily="34" charset="0"/>
              </a:rPr>
              <a:t>за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  <a:ea typeface="+mj-ea"/>
                <a:cs typeface="Arial" panose="020B0604020202020204" pitchFamily="34" charset="0"/>
              </a:rPr>
              <a:t>2017-2018 гг</a:t>
            </a:r>
            <a:r>
              <a:rPr lang="ru-RU" sz="1400" b="1" dirty="0">
                <a:solidFill>
                  <a:srgbClr val="002060"/>
                </a:solidFill>
                <a:latin typeface="+mj-lt"/>
                <a:ea typeface="+mj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0" y="476672"/>
          <a:ext cx="12192000" cy="61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6BE3-F068-458A-B56F-CFB9027B388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93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1224" y="-24"/>
            <a:ext cx="7629524" cy="785818"/>
          </a:xfrm>
        </p:spPr>
        <p:txBody>
          <a:bodyPr anchor="ctr"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Источники финансирования НИР по данным отчета в МОН РФ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933273"/>
              </p:ext>
            </p:extLst>
          </p:nvPr>
        </p:nvGraphicFramePr>
        <p:xfrm>
          <a:off x="857250" y="557049"/>
          <a:ext cx="10075782" cy="54062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204173"/>
                <a:gridCol w="2276315"/>
                <a:gridCol w="1692165"/>
                <a:gridCol w="1629104"/>
                <a:gridCol w="1274025"/>
              </a:tblGrid>
              <a:tr h="56859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Финансирование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НИР и НИОКР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г.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</a:t>
                      </a:r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9581"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средств,</a:t>
                      </a:r>
                      <a:r>
                        <a:rPr lang="ru-RU" sz="1200" b="1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200" b="1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средств, тыс. руб.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strike="noStrike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средств, тыс. руб.</a:t>
                      </a:r>
                    </a:p>
                    <a:p>
                      <a:pPr algn="ctr"/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ru-RU" sz="1200" b="1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финансирования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НИР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5 571,6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4  600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000,0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4 820 000,0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920 000,0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финансирования на 1 НПР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31,1 /147 ППС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33 472,0   / 144 ППС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7 076,0  /130 ППС</a:t>
                      </a:r>
                      <a:endParaRPr lang="ru-RU" sz="14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80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 на НИР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кафедрам: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80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английской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1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165 000 +260 000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000/   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083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немецкой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92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французской филологии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млн+360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 /                           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3925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000.0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4 700 000,0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800 000,0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11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восточных языков и страноведения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 +350 000=650 000/             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315 000/                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Кафедра международных исследований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ТиЕС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ГС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2434" y="6421435"/>
            <a:ext cx="61947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*средства, поступившие на счет СВФУ</a:t>
            </a:r>
          </a:p>
        </p:txBody>
      </p:sp>
    </p:spTree>
    <p:extLst>
      <p:ext uri="{BB962C8B-B14F-4D97-AF65-F5344CB8AC3E}">
        <p14:creationId xmlns="" xmlns:p14="http://schemas.microsoft.com/office/powerpoint/2010/main" val="1758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2994160"/>
              </p:ext>
            </p:extLst>
          </p:nvPr>
        </p:nvGraphicFramePr>
        <p:xfrm>
          <a:off x="1185278" y="712153"/>
          <a:ext cx="8200458" cy="532960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3075"/>
                <a:gridCol w="2337479"/>
                <a:gridCol w="910243"/>
                <a:gridCol w="1487029"/>
                <a:gridCol w="1008752"/>
                <a:gridCol w="33834"/>
                <a:gridCol w="1012887"/>
                <a:gridCol w="1177159"/>
              </a:tblGrid>
              <a:tr h="446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Остепененность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2018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30 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марта 2018</a:t>
                      </a:r>
                      <a:endParaRPr lang="en-US" sz="1400" b="1" kern="1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2019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58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 на конец 2018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Доктор/кандидат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WoS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 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WoS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 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WoS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</a:tr>
              <a:tr h="199287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7/</a:t>
                      </a: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219026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18,55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+0,8 </a:t>
                      </a:r>
                      <a:r>
                        <a:rPr lang="ru-RU" sz="1200" b="1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д-и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0/9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9705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КВЯиС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16,75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</a:t>
                      </a:r>
                      <a:r>
                        <a:rPr lang="ru-RU" sz="1200" b="1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п-и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+0,9 пр.н.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</a:t>
                      </a: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1проф-иссл/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проф-наст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629241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ГС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0/15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9241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КИЯ</a:t>
                      </a:r>
                      <a:r>
                        <a:rPr lang="ru-RU" sz="12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u="non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ТиЕС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0/1</a:t>
                      </a: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419705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КМИ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0/3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210169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КНФ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210169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8,75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</a:t>
                      </a: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  <a:tr h="428562">
                <a:tc>
                  <a:txBody>
                    <a:bodyPr/>
                    <a:lstStyle/>
                    <a:p>
                      <a:pPr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КФФ</a:t>
                      </a:r>
                      <a:endParaRPr lang="ru-RU" sz="1200" b="1" u="non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  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+0,8 </a:t>
                      </a:r>
                      <a:r>
                        <a:rPr lang="ru-RU" sz="1200" b="1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д-и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/5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1-доц.иссл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653" marR="12653" marT="9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+2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7" marR="4217" marT="633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Публикационная активность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5293" y="6521477"/>
            <a:ext cx="284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31440"/>
            <a:ext cx="11713301" cy="37322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Публикационная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активность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подразделений в 2018 г.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5624803"/>
              </p:ext>
            </p:extLst>
          </p:nvPr>
        </p:nvGraphicFramePr>
        <p:xfrm>
          <a:off x="239349" y="475679"/>
          <a:ext cx="5472608" cy="627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1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28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44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6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910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Рейтинг по количеству публикаций на 1 НПР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3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Подразделение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  ППС  ( чел.)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численность,приведенная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публикаций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На 1 НПР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ИНПО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0,75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ЮНЕСКО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ИЕН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82,4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355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4,3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64,4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261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ФЛФ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56,45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3,79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ИЯКН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62,8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3,77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229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3,52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ИП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3,31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13,4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44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3,28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КС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2,7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3,03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ФЭИ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56,21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2,79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НТИ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2,46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241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163,1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375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2,29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ИФКиС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28,9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2,24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40,25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2,18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МПТИ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40,9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2,17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ГРФ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32,2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1,89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ИЗФиР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111,55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191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1,71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65,65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104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1,58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АДФ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1,55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ЮФ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1,51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23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13,3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1,50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ИМИ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95,69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1,26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19" marR="46419" marT="6292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3621395"/>
              </p:ext>
            </p:extLst>
          </p:nvPr>
        </p:nvGraphicFramePr>
        <p:xfrm>
          <a:off x="5999989" y="476672"/>
          <a:ext cx="6048672" cy="626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0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97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47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6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12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Рейтинг по количеству публикаций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Web of Science</a:t>
                      </a:r>
                      <a:r>
                        <a:rPr lang="ru-RU" sz="1200" dirty="0" smtClean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Scopus </a:t>
                      </a:r>
                      <a:r>
                        <a:rPr lang="ru-RU" sz="1200" dirty="0" smtClean="0">
                          <a:effectLst/>
                          <a:latin typeface="+mj-lt"/>
                        </a:rPr>
                        <a:t>на 1 НПР</a:t>
                      </a:r>
                      <a:endParaRPr lang="ru-RU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0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Подразделение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  ППС  ( чел.)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численность,приведенная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Всего 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 </a:t>
                      </a:r>
                      <a:r>
                        <a:rPr lang="ru-RU" sz="1200" dirty="0">
                          <a:effectLst/>
                        </a:rPr>
                        <a:t>1 НПР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ИНПО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0,75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86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1,30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ИЕН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82,4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0,94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241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163,1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0,73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ИЯКН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62,8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0,46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0,43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ИМИ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95,69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0,39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КФ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13,4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0,37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64,4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0,35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65,65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0,39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ФЭИ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86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56,21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0,33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ГИ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40,25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0,27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ИФКиС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МПТИ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40,9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13,3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ГРФ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32,2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0,21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АДФ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30,8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0,19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ИП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0,18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ФЛФ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56,45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0,17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ИЗФиР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111,55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0,15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ЮФ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0,10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ИФ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28,9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2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2,7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9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ЮНЕСКО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05" marR="55205" marT="7483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1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ysClr val="windowText" lastClr="000000"/>
      </a:dk1>
      <a:lt1>
        <a:srgbClr val="D5D1D1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1380</TotalTime>
  <Words>2141</Words>
  <Application>Microsoft Office PowerPoint</Application>
  <PresentationFormat>Произвольный</PresentationFormat>
  <Paragraphs>1293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                                                                        Основные достижения в 2018 году</vt:lpstr>
      <vt:lpstr>Слайд 3</vt:lpstr>
      <vt:lpstr>Слайд 4</vt:lpstr>
      <vt:lpstr>Слайд 5</vt:lpstr>
      <vt:lpstr>Слайд 6</vt:lpstr>
      <vt:lpstr>Источники финансирования НИР по данным отчета в МОН РФ</vt:lpstr>
      <vt:lpstr>                                   Публикационная активность</vt:lpstr>
      <vt:lpstr>Публикационная активность подразделений в 2018 г.</vt:lpstr>
      <vt:lpstr>Слайд 10</vt:lpstr>
      <vt:lpstr>Топ -10 журналов WoS, Scopus, в которых опубликованы статьи сотрудников СВФУ в 2018 г.</vt:lpstr>
      <vt:lpstr>ВЫПОЛНЕНИЕ ПЛАНА ПУБЛИКАЦИЙ В WEB OF SCIENCE, SCOPUS 2018 Г.</vt:lpstr>
      <vt:lpstr>ЖУРНАЛЫ ФЕДЕРАЛЬНЫХ УНИВЕРСИТЕТОВ</vt:lpstr>
      <vt:lpstr>План финансирования НИР на 2019 </vt:lpstr>
      <vt:lpstr>                                                                        Задачи на 2018 год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ulk310nouts</dc:creator>
  <cp:lastModifiedBy>Мего юзеры</cp:lastModifiedBy>
  <cp:revision>233</cp:revision>
  <dcterms:created xsi:type="dcterms:W3CDTF">2017-04-05T07:56:33Z</dcterms:created>
  <dcterms:modified xsi:type="dcterms:W3CDTF">2019-09-08T13:26:16Z</dcterms:modified>
</cp:coreProperties>
</file>